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aight Connector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Straight Connector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Straight Connector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Straight Connector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Oval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Oval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Oval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2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7735B-F361-4EAE-9F03-34D544765B6C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23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BEC46-7C13-4212-A933-626CC9A53C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DF6D2-555F-4CA9-ADAB-C5B56D4DA357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BB948-9D6B-44DE-9AA2-826E0148A2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CE424-6EB4-473C-8273-A14FE79FBA1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78DDB-0337-4A34-BC15-0BB5C12484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166990E-1EDB-45DF-84C2-D864C933D3E8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DA5D8A3-13D8-4D2B-B69E-3B242A0B3C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traight Connector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Straight Connector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Oval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Oval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Oval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Oval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Straight Connector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0C7881-62DF-4CA4-AD4A-1FF1224AAAD5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01460-2774-415A-8AE5-FFDBF4C9CB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95B54-B7F3-4A51-8405-5CFB0F9F4388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61BE7-E7F1-4E52-BB40-2CC0EE089D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FD77E-F769-4BCA-A7E5-7E16A63CFCD4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53050-CA5E-4DD6-9DCE-CB89E570D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3415847-F0BB-4E9B-979D-892572039143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746FCEA-83B2-49BB-8C86-8341498E58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B94A2-19C9-4BAA-943D-F04D4E022541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D5AC5-66F2-4D2C-8D3D-3E6EC560B8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Straight Connector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Oval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Date Placeholder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AF5CC51-C468-4C76-A47D-EC71B08EF967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13" name="Slide Number Placeholder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086E606-4F6B-4E47-81CA-65A98118EF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Oval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Straight Connector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243B819-8BDA-4792-B391-4EA4F6DD916F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2D03A6F-09C8-4EEF-A0B8-26EBF860CD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8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C199062D-84E9-4CB5-A7CE-A045B7467DB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DFA50AA-BCFB-4787-AF26-0D76F9694A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67" r:id="rId4"/>
    <p:sldLayoutId id="2147483668" r:id="rId5"/>
    <p:sldLayoutId id="2147483675" r:id="rId6"/>
    <p:sldLayoutId id="2147483669" r:id="rId7"/>
    <p:sldLayoutId id="2147483676" r:id="rId8"/>
    <p:sldLayoutId id="2147483677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04A4E1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AADAF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6E6FF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earthshope.org/Home_files/earth%20transparent.png&amp;imgrefurl=http://www.earthshope.org/&amp;h=390&amp;w=474&amp;sz=192&amp;hl=en&amp;start=5&amp;usg=___G0xdn5s7FbdDJC7uLFLDT8sCkg=&amp;tbnid=8kfFQsenJm7XzM:&amp;tbnh=106&amp;tbnw=129&amp;prev=/images?q=earth&amp;gbv=2&amp;hl=en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www.fantom-xp.com/wallpapers/42/Fly_Geyser_-_Timed_Exposure.jpg&amp;imgrefurl=http://www.fantom-xp.com/de_42__Fly_Geyser_-_Timed_Exposure.html&amp;h=768&amp;w=1024&amp;sz=169&amp;hl=en&amp;start=2&amp;um=1&amp;usg=__WTLp-GYcYeXixvj7cWfMAxYGbCU=&amp;tbnid=ehIUcO29h9MFDM:&amp;tbnh=113&amp;tbnw=150&amp;prev=/images?q=geyser&amp;um=1&amp;hl=en&amp;rlz=1T4HPND_enUS244US255&amp;sa=N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images.google.com/imgres?imgurl=http://www.edgateteam.net/Lessons/Images/mountain_peak.jpg&amp;imgrefurl=http://www.edgateteam.net/Lessons/everest.htm&amp;h=1024&amp;w=1280&amp;sz=345&amp;hl=en&amp;start=2&amp;um=1&amp;usg=__pkcOtSLGYWjR78uF3wMv4y6Ud-g=&amp;tbnid=7PIum_Xk2n3s8M:&amp;tbnh=120&amp;tbnw=150&amp;prev=/images?q=mountain+peak&amp;um=1&amp;hl=e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nevosoft.com/screenshots/evening-at-maya-valley_1.jpg&amp;imgrefurl=http://www.downloadready.com/dl/download_24753.htm&amp;h=600&amp;w=800&amp;sz=141&amp;hl=en&amp;start=10&amp;um=1&amp;usg=__heT6vAeDzQ0qHtOxRkSXvOIWCgk=&amp;tbnid=j2tuewxozDYgTM:&amp;tbnh=107&amp;tbnw=143&amp;prev=/images?q=valley&amp;um=1&amp;hl=en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hyperlink" Target="http://images.google.com/imgres?imgurl=http://www.fantom-xp.com/wallpapers/42/Kalalau_Valley,_Kauai,_Hawaii_-_Pacific_Breezes.jpg&amp;imgrefurl=http://www.fantom-xp.com/it_42__Kalalau_Valley,_Kauai,_Hawaii_-_Pacific_Breezes.html&amp;h=1200&amp;w=1600&amp;sz=514&amp;hl=en&amp;start=13&amp;um=1&amp;usg=__qa77RFLAixhQkajXzTA2CgPzeEo=&amp;tbnid=oMAx26vf_ZfGUM:&amp;tbnh=113&amp;tbnw=150&amp;prev=/images?q=valley&amp;um=1&amp;hl=e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/imgres?imgurl=http://www.outtheresomewhere.net/wordpress/wp-content/uploads/parvati-valley450x338.jpg&amp;imgrefurl=http://www.outtheresomewhere.net/?page_id=295&amp;h=338&amp;w=450&amp;sz=46&amp;hl=en&amp;start=4&amp;um=1&amp;usg=__v2r_atwdUb0Uk1c4KpKzIy_fj44=&amp;tbnid=4Njdhf2njT5MxM:&amp;tbnh=95&amp;tbnw=127&amp;prev=/images?q=valley&amp;um=1&amp;hl=en" TargetMode="External"/><Relationship Id="rId11" Type="http://schemas.openxmlformats.org/officeDocument/2006/relationships/image" Target="../media/image8.jpeg"/><Relationship Id="rId5" Type="http://schemas.openxmlformats.org/officeDocument/2006/relationships/image" Target="../media/image5.jpeg"/><Relationship Id="rId10" Type="http://schemas.openxmlformats.org/officeDocument/2006/relationships/hyperlink" Target="http://images.google.com/imgres?imgurl=http://www.destination360.com/south-america/peru/images/s/sacred-valley.jpg&amp;imgrefurl=http://www.destination360.com/south-america/peru/sacred-valley.php&amp;h=332&amp;w=415&amp;sz=42&amp;hl=en&amp;start=5&amp;um=1&amp;usg=__kpmoV__8pif0k0rLjBfuvl6iaYs=&amp;tbnid=hWr08Uyl417fYM:&amp;tbnh=100&amp;tbnw=125&amp;prev=/images?q=valley&amp;um=1&amp;hl=en" TargetMode="External"/><Relationship Id="rId4" Type="http://schemas.openxmlformats.org/officeDocument/2006/relationships/hyperlink" Target="http://images.google.com/imgres?imgurl=http://www.astronomynotes.com/nature/shoffner/MonumentValley3.jpg&amp;imgrefurl=http://www.astronomynotes.com/nature/pic18f.htm&amp;h=770&amp;w=1260&amp;sz=299&amp;hl=en&amp;start=1&amp;um=1&amp;usg=__wlbqpS1ZZnHvF7AOBmbtkoI-uqc=&amp;tbnid=zWdwyGzBRoqW5M:&amp;tbnh=92&amp;tbnw=150&amp;prev=/images?q=valley&amp;um=1&amp;hl=en" TargetMode="External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www.iputney.com/photos/d/148-1/The+Aubrac+plateau_.jpg&amp;imgrefurl=http://www.iputney.com/photos/v/France/The+Aubrac+plateau_.jpg.html&amp;h=375&amp;w=500&amp;sz=29&amp;hl=en&amp;start=12&amp;um=1&amp;usg=__7lzlmAb-UpkHWORx24x91aOWt78=&amp;tbnid=X6Edj-M2EGSwfM:&amp;tbnh=98&amp;tbnw=130&amp;prev=/images?q=plateau&amp;um=1&amp;hl=en&amp;rlz=1T4HPND_enUS244US255&amp;sa=N" TargetMode="External"/><Relationship Id="rId3" Type="http://schemas.openxmlformats.org/officeDocument/2006/relationships/image" Target="../media/image37.jpeg"/><Relationship Id="rId7" Type="http://schemas.openxmlformats.org/officeDocument/2006/relationships/image" Target="../media/image39.jpeg"/><Relationship Id="rId2" Type="http://schemas.openxmlformats.org/officeDocument/2006/relationships/hyperlink" Target="http://images.google.com/imgres?imgurl=http://www.fantom-xp.com/wallpapers/42/Hidden_Pool_Colorado_Plateau_Utah.jpg&amp;imgrefurl=http://www.fantom-xp.com/es_42__Hidden_Pool_Colorado_Plateau_Utah.html&amp;h=1200&amp;w=1600&amp;sz=190&amp;hl=en&amp;start=3&amp;um=1&amp;usg=__xeHC_swFKO_-2MnZu07s6qn3Rp0=&amp;tbnid=JPiCSNBf8wuE5M:&amp;tbnh=113&amp;tbnw=150&amp;prev=/images?q=plateau&amp;um=1&amp;hl=en&amp;rlz=1T4HPND_enUS244US255&amp;sa=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/imgres?imgurl=http://img2.travelblog.org/Photos/408/957/f/1984-Plateau-Point-View-0.jpg&amp;imgrefurl=http://www.travelblog.org/Photos/1984.html&amp;h=450&amp;w=600&amp;sz=46&amp;hl=en&amp;start=2&amp;um=1&amp;usg=__U1nGejllk2aG3acJHtzzSQu98OI=&amp;tbnid=iHOQI3QOapgHxM:&amp;tbnh=101&amp;tbnw=135&amp;prev=/images?q=plateau&amp;um=1&amp;hl=en&amp;rlz=1T4HPND_enUS244US255&amp;sa=N" TargetMode="External"/><Relationship Id="rId5" Type="http://schemas.openxmlformats.org/officeDocument/2006/relationships/image" Target="../media/image38.jpeg"/><Relationship Id="rId4" Type="http://schemas.openxmlformats.org/officeDocument/2006/relationships/hyperlink" Target="http://images.google.com/imgres?imgurl=http://www.traveladventures.org/continents/africa/images/hamm10.jpg&amp;imgrefurl=http://www.traveladventures.org/continents/africa/hamm10.shtml&amp;h=375&amp;w=500&amp;sz=74&amp;hl=en&amp;start=5&amp;um=1&amp;usg=__84rxO50dbh78UKIMYzbWlODgGX8=&amp;tbnid=2v4BPaaFl1vrHM:&amp;tbnh=98&amp;tbnw=130&amp;prev=/images?q=plateau&amp;um=1&amp;hl=en&amp;rlz=1T4HPND_enUS244US255&amp;sa=N" TargetMode="External"/><Relationship Id="rId9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www.engin.umich.edu/dept/name/oel/glacier1_2.jpg&amp;imgrefurl=http://www.engin.umich.edu/dept/name/oel/BeringGlacier_1.htm&amp;h=788&amp;w=1186&amp;sz=92&amp;hl=en&amp;start=1&amp;um=1&amp;usg=__czl0XGbrYpqvgNkbpMuZMzXAJMM=&amp;tbnid=ZogjetPbB2aQTM:&amp;tbnh=100&amp;tbnw=150&amp;prev=/images?q=glacier&amp;um=1&amp;hl=en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hyperlink" Target="http://images.google.com/imgres?imgurl=http://www.alaska-in-pictures.com/data/media/16/le-conte-glacier_6772.jpg&amp;imgrefurl=http://www.alaska-in-pictures.com/blue-le-conte-glacier-ice-tongass-national-forest-6772-pictures.htm&amp;h=313&amp;w=468&amp;sz=115&amp;hl=en&amp;start=7&amp;um=1&amp;usg=__OJhIWkc5kQROwW5FUQahTFm9wEw=&amp;tbnid=VF9TUCOlYmdHzM:&amp;tbnh=86&amp;tbnw=128&amp;prev=/images?q=glacier&amp;um=1&amp;hl=e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/imgres?imgurl=http://crevassezone.org/Photos/Graphics/3871L-(Rock-glacier).jpg&amp;imgrefurl=http://crevassezone.org/Photos/glacier_features.htm&amp;h=500&amp;w=750&amp;sz=31&amp;hl=en&amp;start=5&amp;um=1&amp;usg=__5t65DYt2-4Cw9HJ1C0bo0NUDSoY=&amp;tbnid=KOXdEkCitTsBbM:&amp;tbnh=94&amp;tbnw=141&amp;prev=/images?q=glacier&amp;um=1&amp;hl=en" TargetMode="External"/><Relationship Id="rId11" Type="http://schemas.openxmlformats.org/officeDocument/2006/relationships/image" Target="../media/image13.jpeg"/><Relationship Id="rId5" Type="http://schemas.openxmlformats.org/officeDocument/2006/relationships/image" Target="../media/image10.jpeg"/><Relationship Id="rId10" Type="http://schemas.openxmlformats.org/officeDocument/2006/relationships/hyperlink" Target="http://images.google.com/imgres?imgurl=http://www.calstatela.edu/dept/geology/Glaciers/MuldrowGlacier(2).jpg&amp;imgrefurl=http://www.calstatela.edu/dept/geology/Glaciers.htm&amp;h=490&amp;w=756&amp;sz=120&amp;hl=en&amp;start=18&amp;um=1&amp;usg=__z18N5TNWObIi_VNMyVzomQhQ1u4=&amp;tbnid=LFkHIGOGH_FWDM:&amp;tbnh=92&amp;tbnw=142&amp;prev=/images?q=glacier&amp;um=1&amp;hl=en&amp;rlz=1T4HPND_enUS244US255&amp;sa=N" TargetMode="External"/><Relationship Id="rId4" Type="http://schemas.openxmlformats.org/officeDocument/2006/relationships/hyperlink" Target="http://images.google.com/imgres?imgurl=http://www.travel-destination-pictures.com/data/media/43/sawyer-glacier-alaska_185.jpg&amp;imgrefurl=http://www.travel-destination-pictures.com/sawyer-glacier-alaska-185-pictures.htm&amp;h=311&amp;w=468&amp;sz=47&amp;hl=en&amp;start=9&amp;um=1&amp;usg=__2TAOR_PNYTMNqZYotZ6J12YzVms=&amp;tbnid=JS2AQsqSUFY-qM:&amp;tbnh=85&amp;tbnw=128&amp;prev=/images?q=glacier&amp;um=1&amp;hl=en" TargetMode="External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google.com/imgres?imgurl=http://www.worldwonderphotos.com/images/watermark/a068014-A-Tributary-of-the-Mekong-River.jpg&amp;imgrefurl=http://www.worldwonderphotos.com/detail.php?page=1&amp;i=715&amp;c=59&amp;h=323&amp;w=500&amp;sz=39&amp;hl=en&amp;start=8&amp;um=1&amp;usg=__L-EAmNUwGxeP3aqomv5iyoexdj0=&amp;tbnid=6NaJRmb7-a__xM:&amp;tbnh=84&amp;tbnw=130&amp;prev=/images?q=tributary&amp;um=1&amp;hl=en&amp;rlz=1T4HPND_enUS244US255&amp;sa=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381000"/>
            <a:ext cx="6172200" cy="189388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u="sng" dirty="0" smtClean="0"/>
              <a:t>Geography Terms</a:t>
            </a:r>
            <a:endParaRPr lang="en-US" u="sng" dirty="0"/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1600200" y="2362200"/>
            <a:ext cx="6172200" cy="1371600"/>
          </a:xfrm>
        </p:spPr>
        <p:txBody>
          <a:bodyPr/>
          <a:lstStyle/>
          <a:p>
            <a:r>
              <a:rPr lang="en-US" smtClean="0"/>
              <a:t>Made by Catherine</a:t>
            </a:r>
          </a:p>
        </p:txBody>
      </p:sp>
      <p:pic>
        <p:nvPicPr>
          <p:cNvPr id="23556" name="Picture 4" descr="http://www.earthshope.org/Home_files/earth%20transparent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819400"/>
            <a:ext cx="4514850" cy="3714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6" descr="http://tbn0.google.com/images?q=tbn:8kfFQsenJm7XzM:http://www.earthshope.org/Home_files/earth%2520transparent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0" y="1752600"/>
            <a:ext cx="12287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http://tbn0.google.com/images?q=tbn:8kfFQsenJm7XzM:http://www.earthshope.org/Home_files/earth%2520transparent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2743200"/>
            <a:ext cx="12287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10" descr="http://tbn0.google.com/images?q=tbn:8kfFQsenJm7XzM:http://www.earthshope.org/Home_files/earth%2520transparent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609600"/>
            <a:ext cx="12287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2" descr="http://tbn0.google.com/images?q=tbn:8kfFQsenJm7XzM:http://www.earthshope.org/Home_files/earth%2520transparent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5638800"/>
            <a:ext cx="12287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14" descr="http://tbn0.google.com/images?q=tbn:8kfFQsenJm7XzM:http://www.earthshope.org/Home_files/earth%2520transparent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7400" y="457200"/>
            <a:ext cx="12287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16" descr="http://tbn0.google.com/images?q=tbn:8kfFQsenJm7XzM:http://www.earthshope.org/Home_files/earth%2520transparent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3962400"/>
            <a:ext cx="12287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8" descr="http://tbn0.google.com/images?q=tbn:8kfFQsenJm7XzM:http://www.earthshope.org/Home_files/earth%2520transparent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15275" y="5848350"/>
            <a:ext cx="12287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Lagoon</a:t>
            </a:r>
            <a:endParaRPr lang="en-US" dirty="0"/>
          </a:p>
        </p:txBody>
      </p:sp>
      <p:sp>
        <p:nvSpPr>
          <p:cNvPr id="2253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body of water cut off from a larger body by a reef of sand or coral.</a:t>
            </a:r>
          </a:p>
        </p:txBody>
      </p:sp>
      <p:pic>
        <p:nvPicPr>
          <p:cNvPr id="39938" name="Picture 2" descr="http://www.thundercloud.net/premium-screensavers/images/3D_Ocean_Beaches_Tropical_Lagoo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2819400"/>
            <a:ext cx="4876800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Sea</a:t>
            </a:r>
            <a:endParaRPr lang="en-US" dirty="0"/>
          </a:p>
        </p:txBody>
      </p:sp>
      <p:sp>
        <p:nvSpPr>
          <p:cNvPr id="23554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division of an ocean or a large body of salt water partially enclosed by land. </a:t>
            </a:r>
          </a:p>
        </p:txBody>
      </p:sp>
      <p:pic>
        <p:nvPicPr>
          <p:cNvPr id="23555" name="Picture 2" descr="http://www.atlastours.net/holyland/sea_of_galil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289560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Sound</a:t>
            </a:r>
            <a:endParaRPr lang="en-US" dirty="0"/>
          </a:p>
        </p:txBody>
      </p:sp>
      <p:sp>
        <p:nvSpPr>
          <p:cNvPr id="2457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large ocean inlet or deep bay; "the main body of the sound ran parallel to the coast“.</a:t>
            </a:r>
          </a:p>
        </p:txBody>
      </p:sp>
      <p:pic>
        <p:nvPicPr>
          <p:cNvPr id="24579" name="Picture 2" descr="http://www.travelblog.org/Wallpaper/pix/tb_milford_s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54200" y="8229600"/>
            <a:ext cx="7096125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http://www.travelblog.org/Wallpaper/pix/tb_milford_s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514600"/>
            <a:ext cx="51816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Geyser</a:t>
            </a:r>
            <a:endParaRPr lang="en-US" dirty="0"/>
          </a:p>
        </p:txBody>
      </p:sp>
      <p:sp>
        <p:nvSpPr>
          <p:cNvPr id="25602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natural spring </a:t>
            </a:r>
          </a:p>
          <a:p>
            <a:r>
              <a:rPr lang="en-US" smtClean="0"/>
              <a:t>marked by the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 intermittent escape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 of hot water and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 steam.</a:t>
            </a:r>
            <a:br>
              <a:rPr lang="en-US" smtClean="0"/>
            </a:br>
            <a:endParaRPr lang="en-US" smtClean="0"/>
          </a:p>
        </p:txBody>
      </p:sp>
      <p:pic>
        <p:nvPicPr>
          <p:cNvPr id="25603" name="Picture 2" descr="http://www.atlanticfountains.com/images/ACPic/GEYS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-9525"/>
            <a:ext cx="5172075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" descr="http://tbn0.google.com/images?q=tbn:ehIUcO29h9MFDM:http://www.fantom-xp.com/wallpapers/42/Fly_Geyser_-_Timed_Exposure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4495800"/>
            <a:ext cx="2439988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Aquifer</a:t>
            </a:r>
            <a:endParaRPr lang="en-US" dirty="0"/>
          </a:p>
        </p:txBody>
      </p:sp>
      <p:sp>
        <p:nvSpPr>
          <p:cNvPr id="2662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Layer of water-bearing permeable rock, sand, or gravel capable of providing significant amounts of water.</a:t>
            </a:r>
            <a:br>
              <a:rPr lang="en-US" smtClean="0"/>
            </a:br>
            <a:endParaRPr lang="en-US" smtClean="0"/>
          </a:p>
        </p:txBody>
      </p:sp>
      <p:pic>
        <p:nvPicPr>
          <p:cNvPr id="26627" name="Picture 2" descr="http://www.uwgb.edu/dutchs/graphic0/geomorph/aquifer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3200400"/>
            <a:ext cx="541020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Channel</a:t>
            </a:r>
            <a:endParaRPr lang="en-US" dirty="0"/>
          </a:p>
        </p:txBody>
      </p:sp>
      <p:sp>
        <p:nvSpPr>
          <p:cNvPr id="2765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channel is the physical confine of a river, slough or ocean strait consisting of a bed and banks. </a:t>
            </a:r>
            <a:br>
              <a:rPr lang="en-US" smtClean="0"/>
            </a:br>
            <a:endParaRPr lang="en-US" smtClean="0"/>
          </a:p>
        </p:txBody>
      </p:sp>
      <p:pic>
        <p:nvPicPr>
          <p:cNvPr id="27651" name="Picture 2" descr="http://photos.igougo.com/images/p136094-Antarctica-Beagle_Chann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2971800"/>
            <a:ext cx="451485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Suburban</a:t>
            </a:r>
            <a:endParaRPr lang="en-US" dirty="0"/>
          </a:p>
        </p:txBody>
      </p:sp>
      <p:sp>
        <p:nvSpPr>
          <p:cNvPr id="28674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Refers to an area surrounding a city that is closely settled.</a:t>
            </a:r>
            <a:br>
              <a:rPr lang="en-US" smtClean="0"/>
            </a:br>
            <a:endParaRPr lang="en-US" smtClean="0"/>
          </a:p>
        </p:txBody>
      </p:sp>
      <p:pic>
        <p:nvPicPr>
          <p:cNvPr id="28675" name="Picture 2" descr="http://www.autumn-pictures.com/new-jersey-autumn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2286000"/>
            <a:ext cx="5473700" cy="42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Archipelago</a:t>
            </a:r>
            <a:endParaRPr lang="en-US" dirty="0"/>
          </a:p>
        </p:txBody>
      </p:sp>
      <p:sp>
        <p:nvSpPr>
          <p:cNvPr id="2969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group of many islands in a large body of water.</a:t>
            </a:r>
          </a:p>
        </p:txBody>
      </p:sp>
      <p:pic>
        <p:nvPicPr>
          <p:cNvPr id="29699" name="Picture 2" descr="http://www.eu2006.fi/media_services/photos/finland/en_GB/photos_of_finland_en/_files/75270713617219632/default/archipela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362200"/>
            <a:ext cx="65532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Taiga</a:t>
            </a:r>
            <a:endParaRPr lang="en-US" dirty="0"/>
          </a:p>
        </p:txBody>
      </p:sp>
      <p:sp>
        <p:nvSpPr>
          <p:cNvPr id="30722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The open northern part of the boreal forest. It consists of open woodland of coniferous trees growing in a rich floor of lichen, and is generally.</a:t>
            </a:r>
          </a:p>
        </p:txBody>
      </p:sp>
      <p:pic>
        <p:nvPicPr>
          <p:cNvPr id="30723" name="Picture 2" descr="http://www.barrameda.com.ar/ecologia/images/taiga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124200"/>
            <a:ext cx="248602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http://www.cas.vanderbilt.edu/bioimages/biohires/ecoregions/h50607taiga35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3962400"/>
            <a:ext cx="3863975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Peak</a:t>
            </a:r>
            <a:endParaRPr lang="en-US" dirty="0"/>
          </a:p>
        </p:txBody>
      </p:sp>
      <p:sp>
        <p:nvSpPr>
          <p:cNvPr id="3174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The top or summit of a hill or mountain.</a:t>
            </a:r>
            <a:br>
              <a:rPr lang="en-US" smtClean="0"/>
            </a:br>
            <a:endParaRPr lang="en-US" smtClean="0"/>
          </a:p>
        </p:txBody>
      </p:sp>
      <p:pic>
        <p:nvPicPr>
          <p:cNvPr id="31747" name="Picture 4" descr="http://tbn0.google.com/images?q=tbn:7PIum_Xk2n3s8M:http://www.edgateteam.net/Lessons/Images/mountain_peak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34200" y="304800"/>
            <a:ext cx="1428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6" descr="http://shivathespy.com/BlogImages/hamidi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514600"/>
            <a:ext cx="76200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Valley</a:t>
            </a:r>
            <a:endParaRPr lang="en-US" dirty="0"/>
          </a:p>
        </p:txBody>
      </p:sp>
      <p:sp>
        <p:nvSpPr>
          <p:cNvPr id="1433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long depression in the surface of the land that usually contains a river. </a:t>
            </a:r>
          </a:p>
        </p:txBody>
      </p:sp>
      <p:pic>
        <p:nvPicPr>
          <p:cNvPr id="48130" name="Picture 2" descr="http://tbn0.google.com/images?q=tbn:oMAx26vf_ZfGUM:http://www.fantom-xp.com/wallpapers/42/Kalalau_Valley,_Kauai,_Hawaii_-_Pacific_Breezes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276600"/>
            <a:ext cx="1719263" cy="129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132" name="Picture 4" descr="http://tbn0.google.com/images?q=tbn:zWdwyGzBRoqW5M:http://www.astronomynotes.com/nature/shoffner/MonumentValley3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2362200"/>
            <a:ext cx="2111375" cy="129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134" name="Picture 6" descr="http://tbn0.google.com/images?q=tbn:4Njdhf2njT5MxM:http://www.outtheresomewhere.net/wordpress/wp-content/uploads/parvati-valley450x338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3276600"/>
            <a:ext cx="1935163" cy="144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8136" name="Picture 8" descr="http://tbn0.google.com/images?q=tbn:j2tuewxozDYgTM:http://nevosoft.com/screenshots/evening-at-maya-valley_1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76400" y="5257800"/>
            <a:ext cx="1895475" cy="14182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8" name="Picture 10" descr="http://tbn0.google.com/images?q=tbn:hWr08Uyl417fYM:http://www.destination360.com/south-america/peru/images/s/sacred-valley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81726" y="4800600"/>
            <a:ext cx="1714500" cy="137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Plateau</a:t>
            </a:r>
            <a:endParaRPr lang="en-US" dirty="0"/>
          </a:p>
        </p:txBody>
      </p:sp>
      <p:sp>
        <p:nvSpPr>
          <p:cNvPr id="3277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In geology and earth science, a plateau, also called a high plateau or tableland, is an area of highland, usually consisting of relatively flat terrain. </a:t>
            </a:r>
            <a:br>
              <a:rPr lang="en-US" smtClean="0"/>
            </a:br>
            <a:endParaRPr lang="en-US" smtClean="0"/>
          </a:p>
        </p:txBody>
      </p:sp>
      <p:pic>
        <p:nvPicPr>
          <p:cNvPr id="32771" name="Picture 2" descr="http://tbn0.google.com/images?q=tbn:JPiCSNBf8wuE5M:http://www.fantom-xp.com/wallpapers/42/Hidden_Pool_Colorado_Plateau_Utah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3124200"/>
            <a:ext cx="29337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 descr="http://tbn0.google.com/images?q=tbn:2v4BPaaFl1vrHM:http://www.traveladventures.org/continents/africa/images/hamm10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3200400"/>
            <a:ext cx="19462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 descr="http://tbn0.google.com/images?q=tbn:iHOQI3QOapgHxM:http://img2.travelblog.org/Photos/408/957/f/1984-Plateau-Point-View-0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5334000"/>
            <a:ext cx="1795463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8" descr="http://tbn0.google.com/images?q=tbn:X6Edj-M2EGSwfM:http://www.iputney.com/photos/d/148-1/The%2BAubrac%2Bplateau_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43600" y="5257800"/>
            <a:ext cx="17176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Strait</a:t>
            </a:r>
            <a:endParaRPr lang="en-US" dirty="0"/>
          </a:p>
        </p:txBody>
      </p:sp>
      <p:sp>
        <p:nvSpPr>
          <p:cNvPr id="33794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narrow channel of the sea joining two larger bodies of water. </a:t>
            </a:r>
          </a:p>
        </p:txBody>
      </p:sp>
      <p:pic>
        <p:nvPicPr>
          <p:cNvPr id="33795" name="Picture 2" descr="http://www.tides.info/images/dscf1088-thumb600x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2590800"/>
            <a:ext cx="373380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4" descr="http://farm3.static.flickr.com/2344/2123264498_9ee4047b7a.jpg?v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124200"/>
            <a:ext cx="47625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Marsh</a:t>
            </a:r>
            <a:endParaRPr lang="en-US" dirty="0"/>
          </a:p>
        </p:txBody>
      </p:sp>
      <p:sp>
        <p:nvSpPr>
          <p:cNvPr id="3481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low-lying wet land with grassy vegetation; usually is a transition zone between land and water; "thousands of acres of marshland"; "the fens of.</a:t>
            </a:r>
          </a:p>
        </p:txBody>
      </p:sp>
      <p:pic>
        <p:nvPicPr>
          <p:cNvPr id="34819" name="Picture 2" descr="http://www.dkimages.com/discover/previews/771/8427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2971800"/>
            <a:ext cx="5143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2" descr="http://www.geography-site.co.uk/pages/physical/coastal/images/saltmarsh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810000"/>
            <a:ext cx="24368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Chaparral</a:t>
            </a:r>
            <a:endParaRPr lang="en-US" dirty="0"/>
          </a:p>
        </p:txBody>
      </p:sp>
      <p:sp>
        <p:nvSpPr>
          <p:cNvPr id="35842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dense, impenetrable thicket of shrubs or dwarf trees.</a:t>
            </a:r>
          </a:p>
        </p:txBody>
      </p:sp>
      <p:pic>
        <p:nvPicPr>
          <p:cNvPr id="1026" name="Picture 2" descr="http://www.cas.vanderbilt.edu/bioimages/biohires/ecoregions/h51203chaparral-santa-babara-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0"/>
            <a:ext cx="8382000" cy="33655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Glacier</a:t>
            </a:r>
            <a:endParaRPr lang="en-US" dirty="0"/>
          </a:p>
        </p:txBody>
      </p:sp>
      <p:sp>
        <p:nvSpPr>
          <p:cNvPr id="15362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slowly moving mass of ice. </a:t>
            </a:r>
            <a:br>
              <a:rPr lang="en-US" smtClean="0"/>
            </a:br>
            <a:endParaRPr lang="en-US" smtClean="0"/>
          </a:p>
        </p:txBody>
      </p:sp>
      <p:pic>
        <p:nvPicPr>
          <p:cNvPr id="47106" name="Picture 2" descr="http://tbn0.google.com/images?q=tbn:VF9TUCOlYmdHzM:http://www.alaska-in-pictures.com/data/media/16/le-conte-glacier_677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1219200"/>
            <a:ext cx="2268276" cy="1524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7108" name="Picture 4" descr="http://tbn0.google.com/images?q=tbn:JS2AQsqSUFY-qM:http://www.travel-destination-pictures.com/data/media/43/sawyer-glacier-alaska_185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2819400"/>
            <a:ext cx="1950718" cy="129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0" name="Picture 6" descr="http://tbn0.google.com/images?q=tbn:KOXdEkCitTsBbM:http://crevassezone.org/Photos/Graphics/3871L-(Rock-glacier).jp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0300" y="5105400"/>
            <a:ext cx="1685925" cy="1123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2" name="Picture 8" descr="http://tbn0.google.com/images?q=tbn:ZogjetPbB2aQTM:http://www.engin.umich.edu/dept/name/oel/glacier1_2.jpg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95400" y="4724400"/>
            <a:ext cx="2114550" cy="1409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506" name="Picture 2" descr="http://tbn0.google.com/images?q=tbn:LFkHIGOGH_FWDM:http://www.calstatela.edu/dept/geology/Glaciers/MuldrowGlacier(2).jpg">
            <a:hlinkClick r:id="rId10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33800" y="3657600"/>
            <a:ext cx="1676400" cy="10858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Waterfall	</a:t>
            </a:r>
            <a:endParaRPr lang="en-US" dirty="0"/>
          </a:p>
        </p:txBody>
      </p:sp>
      <p:sp>
        <p:nvSpPr>
          <p:cNvPr id="1638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steep descent of the water of a river. </a:t>
            </a:r>
            <a:br>
              <a:rPr lang="en-US" smtClean="0"/>
            </a:br>
            <a:endParaRPr lang="en-US" smtClean="0"/>
          </a:p>
        </p:txBody>
      </p:sp>
      <p:pic>
        <p:nvPicPr>
          <p:cNvPr id="46082" name="Picture 2" descr="http://www.hickerphoto.com/data/media/65/waterf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2133600"/>
            <a:ext cx="3600450" cy="445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4" name="Picture 4" descr="http://www.burnie.net/html/images/waterfall_lar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124200"/>
            <a:ext cx="3075618" cy="3733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Tributary</a:t>
            </a:r>
            <a:endParaRPr lang="en-US" dirty="0"/>
          </a:p>
        </p:txBody>
      </p:sp>
      <p:sp>
        <p:nvSpPr>
          <p:cNvPr id="1741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stream or river which flows into a mainstream. </a:t>
            </a:r>
          </a:p>
        </p:txBody>
      </p:sp>
      <p:pic>
        <p:nvPicPr>
          <p:cNvPr id="45058" name="Picture 2" descr="http://tbn0.google.com/images?q=tbn:6NaJRmb7-a__xM:http://www.worldwonderphotos.com/images/watermark/a068014-A-Tributary-of-the-Mekong-River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599" y="2590800"/>
            <a:ext cx="2594428" cy="1676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5060" name="Picture 4" descr="http://upload.wikimedia.org/wikipedia/commons/8/88/4th_Gap_Tributary_White_Deer_Hole_Cree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2895600"/>
            <a:ext cx="2514600" cy="335280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Gulf</a:t>
            </a:r>
            <a:endParaRPr lang="en-US" dirty="0"/>
          </a:p>
        </p:txBody>
      </p:sp>
      <p:sp>
        <p:nvSpPr>
          <p:cNvPr id="18434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part of an ocean or sea extending into the land.</a:t>
            </a:r>
          </a:p>
        </p:txBody>
      </p:sp>
      <p:pic>
        <p:nvPicPr>
          <p:cNvPr id="44034" name="Picture 2" descr="http://www.sailingcharters.bc.ca/gulf%20islands%20an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743200"/>
            <a:ext cx="5683250" cy="378777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Oasis</a:t>
            </a:r>
            <a:endParaRPr lang="en-US" dirty="0"/>
          </a:p>
        </p:txBody>
      </p:sp>
      <p:sp>
        <p:nvSpPr>
          <p:cNvPr id="19458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shelter serving as a place of safety or sanctuary. </a:t>
            </a:r>
          </a:p>
        </p:txBody>
      </p:sp>
      <p:pic>
        <p:nvPicPr>
          <p:cNvPr id="19459" name="Picture 2" descr="http://farm1.static.flickr.com/70/200069592_c1d10c7cb8.jpg?v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205740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www.stoneymonday.com/Phuket_Property_PhangNga/images/Panim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5638800"/>
            <a:ext cx="78200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http://www.eclecticimage.com/hiddenOasi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2743200"/>
            <a:ext cx="2151063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Canyon	</a:t>
            </a:r>
            <a:endParaRPr lang="en-US" dirty="0"/>
          </a:p>
        </p:txBody>
      </p:sp>
      <p:sp>
        <p:nvSpPr>
          <p:cNvPr id="20482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deep valley with very steep sides.</a:t>
            </a:r>
          </a:p>
        </p:txBody>
      </p:sp>
      <p:pic>
        <p:nvPicPr>
          <p:cNvPr id="20483" name="Picture 2" descr="http://www.naturescapes.net/perspective/AntelopeCany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286000"/>
            <a:ext cx="5153025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Fjord</a:t>
            </a:r>
            <a:endParaRPr lang="en-US" dirty="0"/>
          </a:p>
        </p:txBody>
      </p:sp>
      <p:sp>
        <p:nvSpPr>
          <p:cNvPr id="2150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en-US" smtClean="0"/>
              <a:t>A glaciated valley flooded by the sea to form a long, narrow, steep-walled inlet.</a:t>
            </a:r>
            <a:br>
              <a:rPr lang="en-US" smtClean="0"/>
            </a:br>
            <a:endParaRPr lang="en-US" smtClean="0"/>
          </a:p>
        </p:txBody>
      </p:sp>
      <p:pic>
        <p:nvPicPr>
          <p:cNvPr id="40962" name="Picture 2" descr="http://best.me.berkeley.edu/~aagogino/photos/fjo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438400"/>
            <a:ext cx="5572125" cy="4180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Custom 9">
      <a:dk1>
        <a:srgbClr val="00B0F0"/>
      </a:dk1>
      <a:lt1>
        <a:sysClr val="window" lastClr="FFFFFF"/>
      </a:lt1>
      <a:dk2>
        <a:srgbClr val="39CAFF"/>
      </a:dk2>
      <a:lt2>
        <a:srgbClr val="00B0F0"/>
      </a:lt2>
      <a:accent1>
        <a:srgbClr val="05BBFF"/>
      </a:accent1>
      <a:accent2>
        <a:srgbClr val="5DD3FF"/>
      </a:accent2>
      <a:accent3>
        <a:srgbClr val="5DD3FF"/>
      </a:accent3>
      <a:accent4>
        <a:srgbClr val="7EF5FB"/>
      </a:accent4>
      <a:accent5>
        <a:srgbClr val="00B0F0"/>
      </a:accent5>
      <a:accent6>
        <a:srgbClr val="0084B4"/>
      </a:accent6>
      <a:hlink>
        <a:srgbClr val="05C9D3"/>
      </a:hlink>
      <a:folHlink>
        <a:srgbClr val="3667C4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9">
    <a:dk1>
      <a:srgbClr val="00B0F0"/>
    </a:dk1>
    <a:lt1>
      <a:sysClr val="window" lastClr="FFFFFF"/>
    </a:lt1>
    <a:dk2>
      <a:srgbClr val="39CAFF"/>
    </a:dk2>
    <a:lt2>
      <a:srgbClr val="00B0F0"/>
    </a:lt2>
    <a:accent1>
      <a:srgbClr val="05BBFF"/>
    </a:accent1>
    <a:accent2>
      <a:srgbClr val="5DD3FF"/>
    </a:accent2>
    <a:accent3>
      <a:srgbClr val="5DD3FF"/>
    </a:accent3>
    <a:accent4>
      <a:srgbClr val="7EF5FB"/>
    </a:accent4>
    <a:accent5>
      <a:srgbClr val="00B0F0"/>
    </a:accent5>
    <a:accent6>
      <a:srgbClr val="0084B4"/>
    </a:accent6>
    <a:hlink>
      <a:srgbClr val="05C9D3"/>
    </a:hlink>
    <a:folHlink>
      <a:srgbClr val="3667C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51</TotalTime>
  <Words>331</Words>
  <Application>Microsoft Office PowerPoint</Application>
  <PresentationFormat>On-screen Show (4:3)</PresentationFormat>
  <Paragraphs>50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23</vt:i4>
      </vt:variant>
    </vt:vector>
  </HeadingPairs>
  <TitlesOfParts>
    <vt:vector size="35" baseType="lpstr">
      <vt:lpstr>Century Schoolbook</vt:lpstr>
      <vt:lpstr>Arial</vt:lpstr>
      <vt:lpstr>Wingdings</vt:lpstr>
      <vt:lpstr>Wingdings 2</vt:lpstr>
      <vt:lpstr>Calibri</vt:lpstr>
      <vt:lpstr>Oriel</vt:lpstr>
      <vt:lpstr>Oriel</vt:lpstr>
      <vt:lpstr>Oriel</vt:lpstr>
      <vt:lpstr>Oriel</vt:lpstr>
      <vt:lpstr>Oriel</vt:lpstr>
      <vt:lpstr>Oriel</vt:lpstr>
      <vt:lpstr>Oriel</vt:lpstr>
      <vt:lpstr>GEOGRAPHY TERMS</vt:lpstr>
      <vt:lpstr>VALLEY</vt:lpstr>
      <vt:lpstr>GLACIER</vt:lpstr>
      <vt:lpstr>WATERFALL </vt:lpstr>
      <vt:lpstr>TRIBUTARY</vt:lpstr>
      <vt:lpstr>GULF</vt:lpstr>
      <vt:lpstr>OASIS</vt:lpstr>
      <vt:lpstr>CANYON </vt:lpstr>
      <vt:lpstr>FJORD</vt:lpstr>
      <vt:lpstr>LAGOON</vt:lpstr>
      <vt:lpstr>SEA</vt:lpstr>
      <vt:lpstr>SOUND</vt:lpstr>
      <vt:lpstr>GEYSER</vt:lpstr>
      <vt:lpstr>AQUIFER</vt:lpstr>
      <vt:lpstr>CHANNEL</vt:lpstr>
      <vt:lpstr>SUBURBAN</vt:lpstr>
      <vt:lpstr>ARCHIPELAGO</vt:lpstr>
      <vt:lpstr>TAIGA</vt:lpstr>
      <vt:lpstr>PEAK</vt:lpstr>
      <vt:lpstr>PLATEAU</vt:lpstr>
      <vt:lpstr>STRAIT</vt:lpstr>
      <vt:lpstr>MARSH</vt:lpstr>
      <vt:lpstr>CHAPARRAL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 Terms</dc:title>
  <dc:creator> </dc:creator>
  <cp:lastModifiedBy>Debra Coter</cp:lastModifiedBy>
  <cp:revision>10</cp:revision>
  <dcterms:created xsi:type="dcterms:W3CDTF">2008-10-14T15:17:39Z</dcterms:created>
  <dcterms:modified xsi:type="dcterms:W3CDTF">2008-10-25T14:38:13Z</dcterms:modified>
</cp:coreProperties>
</file>